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EEB2E1-8D40-485C-A170-CE0EBF18AEB4}" v="19" dt="2024-07-19T17:04:32.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4127989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546234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680153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54510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BD39EDD-81EF-4353-A0C3-607447CD2CDC}"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194721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BD39EDD-81EF-4353-A0C3-607447CD2CDC}"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2753648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39EDD-81EF-4353-A0C3-607447CD2CDC}"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24672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3462814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3738938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1781992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F4CE70-8EB0-4651-BFB4-68397C77B95C}" type="slidenum">
              <a:rPr lang="en-US" smtClean="0"/>
              <a:t>‹Nº›</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78340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3678254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F4CE70-8EB0-4651-BFB4-68397C77B95C}" type="slidenum">
              <a:rPr lang="en-US" smtClean="0"/>
              <a:t>‹Nº›</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6025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FBD39EDD-81EF-4353-A0C3-607447CD2CDC}"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2754005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1908480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D39EDD-81EF-4353-A0C3-607447CD2CDC}"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F4CE70-8EB0-4651-BFB4-68397C77B95C}" type="slidenum">
              <a:rPr lang="en-US" smtClean="0"/>
              <a:t>‹Nº›</a:t>
            </a:fld>
            <a:endParaRPr lang="en-US"/>
          </a:p>
        </p:txBody>
      </p:sp>
    </p:spTree>
    <p:extLst>
      <p:ext uri="{BB962C8B-B14F-4D97-AF65-F5344CB8AC3E}">
        <p14:creationId xmlns:p14="http://schemas.microsoft.com/office/powerpoint/2010/main" val="202899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BD39EDD-81EF-4353-A0C3-607447CD2CDC}" type="datetimeFigureOut">
              <a:rPr lang="en-US" smtClean="0"/>
              <a:t>1/21/2025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0F4CE70-8EB0-4651-BFB4-68397C77B95C}" type="slidenum">
              <a:rPr lang="en-US" smtClean="0"/>
              <a:t>‹Nº›</a:t>
            </a:fld>
            <a:endParaRPr lang="en-US"/>
          </a:p>
        </p:txBody>
      </p:sp>
    </p:spTree>
    <p:extLst>
      <p:ext uri="{BB962C8B-B14F-4D97-AF65-F5344CB8AC3E}">
        <p14:creationId xmlns:p14="http://schemas.microsoft.com/office/powerpoint/2010/main" val="349810422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pPr algn="just"/>
            <a:r>
              <a:rPr lang="es-CO" sz="4800" dirty="0">
                <a:latin typeface="Arial" panose="020B0604020202020204" pitchFamily="34" charset="0"/>
                <a:cs typeface="Arial" panose="020B0604020202020204" pitchFamily="34" charset="0"/>
              </a:rPr>
              <a:t>PROGRAMA DE INDUCCION Y RE-INDUCCION ASAMBLEA DEPARTAMENTAL DE SANTANDER</a:t>
            </a:r>
            <a:endParaRPr lang="en-US" sz="4800" dirty="0">
              <a:latin typeface="Arial" panose="020B0604020202020204" pitchFamily="34" charset="0"/>
              <a:cs typeface="Arial" panose="020B0604020202020204" pitchFamily="34" charset="0"/>
            </a:endParaRPr>
          </a:p>
        </p:txBody>
      </p:sp>
      <p:sp>
        <p:nvSpPr>
          <p:cNvPr id="6" name="Subtítulo 2"/>
          <p:cNvSpPr>
            <a:spLocks noGrp="1"/>
          </p:cNvSpPr>
          <p:nvPr>
            <p:ph type="subTitle" idx="1"/>
          </p:nvPr>
        </p:nvSpPr>
        <p:spPr>
          <a:xfrm>
            <a:off x="2589213" y="4777379"/>
            <a:ext cx="8915399" cy="1357414"/>
          </a:xfrm>
        </p:spPr>
        <p:txBody>
          <a:bodyPr>
            <a:normAutofit fontScale="62500" lnSpcReduction="20000"/>
          </a:bodyPr>
          <a:lstStyle/>
          <a:p>
            <a:r>
              <a:rPr lang="es-CO" b="1" dirty="0">
                <a:latin typeface="Arial" panose="020B0604020202020204" pitchFamily="34" charset="0"/>
                <a:cs typeface="Arial" panose="020B0604020202020204" pitchFamily="34" charset="0"/>
              </a:rPr>
              <a:t>ING. ESP. CESAR TORRES LESMES</a:t>
            </a:r>
          </a:p>
          <a:p>
            <a:r>
              <a:rPr lang="es-CO" b="1" dirty="0">
                <a:latin typeface="Arial" panose="020B0604020202020204" pitchFamily="34" charset="0"/>
                <a:cs typeface="Arial" panose="020B0604020202020204" pitchFamily="34" charset="0"/>
              </a:rPr>
              <a:t>DIRECTOR ASESOR HSE - SST</a:t>
            </a:r>
          </a:p>
          <a:p>
            <a:r>
              <a:rPr lang="es-CO" b="1" dirty="0">
                <a:latin typeface="Arial" panose="020B0604020202020204" pitchFamily="34" charset="0"/>
                <a:cs typeface="Arial" panose="020B0604020202020204" pitchFamily="34" charset="0"/>
              </a:rPr>
              <a:t>ESP. SEGURIDAD Y SALUD EN EL TRABAJO</a:t>
            </a:r>
          </a:p>
          <a:p>
            <a:r>
              <a:rPr lang="es-CO" b="1" dirty="0">
                <a:latin typeface="Arial" panose="020B0604020202020204" pitchFamily="34" charset="0"/>
                <a:cs typeface="Arial" panose="020B0604020202020204" pitchFamily="34" charset="0"/>
              </a:rPr>
              <a:t>MAGISTER EN ENERGIAS RENOVABLES Y PROYECTOS ENERGETICOS</a:t>
            </a:r>
          </a:p>
          <a:p>
            <a:r>
              <a:rPr lang="es-CO" b="1" dirty="0">
                <a:latin typeface="Arial" panose="020B0604020202020204" pitchFamily="34" charset="0"/>
                <a:cs typeface="Arial" panose="020B0604020202020204" pitchFamily="34" charset="0"/>
              </a:rPr>
              <a:t>AUDITOR SISTEMAS DE GESTION DE SEGURIDAD VIAL</a:t>
            </a:r>
            <a:endParaRPr lang="en-US" b="1"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42314229-B578-A4DE-C8A8-CCB255A7823D}"/>
              </a:ext>
            </a:extLst>
          </p:cNvPr>
          <p:cNvPicPr>
            <a:picLocks noChangeAspect="1"/>
          </p:cNvPicPr>
          <p:nvPr/>
        </p:nvPicPr>
        <p:blipFill>
          <a:blip r:embed="rId2"/>
          <a:stretch>
            <a:fillRect/>
          </a:stretch>
        </p:blipFill>
        <p:spPr>
          <a:xfrm>
            <a:off x="363894" y="297209"/>
            <a:ext cx="11693369" cy="1086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34979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CO" dirty="0">
                <a:latin typeface="Arial" panose="020B0604020202020204" pitchFamily="34" charset="0"/>
                <a:cs typeface="Arial" panose="020B0604020202020204" pitchFamily="34" charset="0"/>
              </a:rPr>
              <a:t>POLITICAS EN SST DE LA ORGANIZACION</a:t>
            </a:r>
            <a:endParaRPr lang="en-US"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2589213" y="4777379"/>
            <a:ext cx="8915399" cy="1357414"/>
          </a:xfrm>
        </p:spPr>
        <p:txBody>
          <a:bodyPr>
            <a:normAutofit fontScale="62500" lnSpcReduction="20000"/>
          </a:bodyPr>
          <a:lstStyle/>
          <a:p>
            <a:r>
              <a:rPr lang="es-CO" b="1" dirty="0">
                <a:latin typeface="Arial" panose="020B0604020202020204" pitchFamily="34" charset="0"/>
                <a:cs typeface="Arial" panose="020B0604020202020204" pitchFamily="34" charset="0"/>
              </a:rPr>
              <a:t>ING. ESP. CESAR TORRES LESMES</a:t>
            </a:r>
          </a:p>
          <a:p>
            <a:r>
              <a:rPr lang="es-CO" b="1" dirty="0">
                <a:latin typeface="Arial" panose="020B0604020202020204" pitchFamily="34" charset="0"/>
                <a:cs typeface="Arial" panose="020B0604020202020204" pitchFamily="34" charset="0"/>
              </a:rPr>
              <a:t>DIRECTOR ASESOR HSE - SST</a:t>
            </a:r>
          </a:p>
          <a:p>
            <a:r>
              <a:rPr lang="es-CO" b="1" dirty="0">
                <a:latin typeface="Arial" panose="020B0604020202020204" pitchFamily="34" charset="0"/>
                <a:cs typeface="Arial" panose="020B0604020202020204" pitchFamily="34" charset="0"/>
              </a:rPr>
              <a:t>ESP. SEGURIDAD Y SALUD EN EL TRABAJO</a:t>
            </a:r>
          </a:p>
          <a:p>
            <a:r>
              <a:rPr lang="es-CO" b="1" dirty="0">
                <a:latin typeface="Arial" panose="020B0604020202020204" pitchFamily="34" charset="0"/>
                <a:cs typeface="Arial" panose="020B0604020202020204" pitchFamily="34" charset="0"/>
              </a:rPr>
              <a:t>MAGISTER EN ENERGIAS RENOVABLES Y PROYECTOS ENERGETICOS</a:t>
            </a:r>
          </a:p>
          <a:p>
            <a:r>
              <a:rPr lang="es-CO" b="1" dirty="0">
                <a:latin typeface="Arial" panose="020B0604020202020204" pitchFamily="34" charset="0"/>
                <a:cs typeface="Arial" panose="020B0604020202020204" pitchFamily="34" charset="0"/>
              </a:rPr>
              <a:t>AUDITOR SISTEMAS DE GESTION DE SEGURIDAD VIAL</a:t>
            </a:r>
            <a:endParaRPr lang="en-US" b="1"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D6A3541F-9A5E-3EE6-1A7C-CF50F5A487F5}"/>
              </a:ext>
            </a:extLst>
          </p:cNvPr>
          <p:cNvPicPr>
            <a:picLocks noChangeAspect="1"/>
          </p:cNvPicPr>
          <p:nvPr/>
        </p:nvPicPr>
        <p:blipFill>
          <a:blip r:embed="rId2"/>
          <a:stretch>
            <a:fillRect/>
          </a:stretch>
        </p:blipFill>
        <p:spPr>
          <a:xfrm>
            <a:off x="363894" y="297209"/>
            <a:ext cx="11693369" cy="1086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50779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samblea Departamental de Santander">
            <a:extLst>
              <a:ext uri="{FF2B5EF4-FFF2-40B4-BE49-F238E27FC236}">
                <a16:creationId xmlns:a16="http://schemas.microsoft.com/office/drawing/2014/main" id="{B77C4EB3-88E3-D758-0C51-9484EF3CF9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pic>
        <p:nvPicPr>
          <p:cNvPr id="6" name="Imagen 5">
            <a:extLst>
              <a:ext uri="{FF2B5EF4-FFF2-40B4-BE49-F238E27FC236}">
                <a16:creationId xmlns:a16="http://schemas.microsoft.com/office/drawing/2014/main" id="{C6BAA12B-EC7A-8D3B-215E-4701822AB92E}"/>
              </a:ext>
            </a:extLst>
          </p:cNvPr>
          <p:cNvPicPr>
            <a:picLocks noChangeAspect="1"/>
          </p:cNvPicPr>
          <p:nvPr/>
        </p:nvPicPr>
        <p:blipFill>
          <a:blip r:embed="rId3"/>
          <a:stretch>
            <a:fillRect/>
          </a:stretch>
        </p:blipFill>
        <p:spPr>
          <a:xfrm>
            <a:off x="2276069" y="539931"/>
            <a:ext cx="9346059" cy="5956663"/>
          </a:xfrm>
          <a:prstGeom prst="rect">
            <a:avLst/>
          </a:prstGeom>
        </p:spPr>
      </p:pic>
    </p:spTree>
    <p:extLst>
      <p:ext uri="{BB962C8B-B14F-4D97-AF65-F5344CB8AC3E}">
        <p14:creationId xmlns:p14="http://schemas.microsoft.com/office/powerpoint/2010/main" val="202969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Asamblea Departamental de Santander">
            <a:extLst>
              <a:ext uri="{FF2B5EF4-FFF2-40B4-BE49-F238E27FC236}">
                <a16:creationId xmlns:a16="http://schemas.microsoft.com/office/drawing/2014/main" id="{5064FE26-1357-3C1D-2779-798ED35294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pic>
        <p:nvPicPr>
          <p:cNvPr id="7" name="Imagen 6">
            <a:extLst>
              <a:ext uri="{FF2B5EF4-FFF2-40B4-BE49-F238E27FC236}">
                <a16:creationId xmlns:a16="http://schemas.microsoft.com/office/drawing/2014/main" id="{A3897BAC-B7DA-EBD5-D2CE-1B495FA0283E}"/>
              </a:ext>
            </a:extLst>
          </p:cNvPr>
          <p:cNvPicPr>
            <a:picLocks noChangeAspect="1"/>
          </p:cNvPicPr>
          <p:nvPr/>
        </p:nvPicPr>
        <p:blipFill>
          <a:blip r:embed="rId3"/>
          <a:stretch>
            <a:fillRect/>
          </a:stretch>
        </p:blipFill>
        <p:spPr>
          <a:xfrm>
            <a:off x="2124891" y="480148"/>
            <a:ext cx="9698649" cy="6042572"/>
          </a:xfrm>
          <a:prstGeom prst="rect">
            <a:avLst/>
          </a:prstGeom>
        </p:spPr>
      </p:pic>
    </p:spTree>
    <p:extLst>
      <p:ext uri="{BB962C8B-B14F-4D97-AF65-F5344CB8AC3E}">
        <p14:creationId xmlns:p14="http://schemas.microsoft.com/office/powerpoint/2010/main" val="2309121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samblea Departamental de Santander">
            <a:extLst>
              <a:ext uri="{FF2B5EF4-FFF2-40B4-BE49-F238E27FC236}">
                <a16:creationId xmlns:a16="http://schemas.microsoft.com/office/drawing/2014/main" id="{4CFA7856-B580-D356-9D56-9BDC9D1BF5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pic>
        <p:nvPicPr>
          <p:cNvPr id="7" name="Imagen 6">
            <a:extLst>
              <a:ext uri="{FF2B5EF4-FFF2-40B4-BE49-F238E27FC236}">
                <a16:creationId xmlns:a16="http://schemas.microsoft.com/office/drawing/2014/main" id="{7FD15FFB-581C-5B22-3FA5-8C20C1933A10}"/>
              </a:ext>
            </a:extLst>
          </p:cNvPr>
          <p:cNvPicPr>
            <a:picLocks noChangeAspect="1"/>
          </p:cNvPicPr>
          <p:nvPr/>
        </p:nvPicPr>
        <p:blipFill>
          <a:blip r:embed="rId3"/>
          <a:stretch>
            <a:fillRect/>
          </a:stretch>
        </p:blipFill>
        <p:spPr>
          <a:xfrm>
            <a:off x="2099145" y="395182"/>
            <a:ext cx="9677306" cy="6162371"/>
          </a:xfrm>
          <a:prstGeom prst="rect">
            <a:avLst/>
          </a:prstGeom>
        </p:spPr>
      </p:pic>
    </p:spTree>
    <p:extLst>
      <p:ext uri="{BB962C8B-B14F-4D97-AF65-F5344CB8AC3E}">
        <p14:creationId xmlns:p14="http://schemas.microsoft.com/office/powerpoint/2010/main" val="2053666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samblea Departamental de Santander">
            <a:extLst>
              <a:ext uri="{FF2B5EF4-FFF2-40B4-BE49-F238E27FC236}">
                <a16:creationId xmlns:a16="http://schemas.microsoft.com/office/drawing/2014/main" id="{78D6107B-588D-FF5E-399B-69BC628558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pic>
        <p:nvPicPr>
          <p:cNvPr id="8" name="Imagen 7">
            <a:extLst>
              <a:ext uri="{FF2B5EF4-FFF2-40B4-BE49-F238E27FC236}">
                <a16:creationId xmlns:a16="http://schemas.microsoft.com/office/drawing/2014/main" id="{1699BDE5-EB2B-C183-88FE-DD04E123AB64}"/>
              </a:ext>
            </a:extLst>
          </p:cNvPr>
          <p:cNvPicPr>
            <a:picLocks noChangeAspect="1"/>
          </p:cNvPicPr>
          <p:nvPr/>
        </p:nvPicPr>
        <p:blipFill>
          <a:blip r:embed="rId3"/>
          <a:stretch>
            <a:fillRect/>
          </a:stretch>
        </p:blipFill>
        <p:spPr>
          <a:xfrm>
            <a:off x="2127435" y="357051"/>
            <a:ext cx="9553373" cy="6156960"/>
          </a:xfrm>
          <a:prstGeom prst="rect">
            <a:avLst/>
          </a:prstGeom>
        </p:spPr>
      </p:pic>
    </p:spTree>
    <p:extLst>
      <p:ext uri="{BB962C8B-B14F-4D97-AF65-F5344CB8AC3E}">
        <p14:creationId xmlns:p14="http://schemas.microsoft.com/office/powerpoint/2010/main" val="429230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589213" y="2514600"/>
            <a:ext cx="8915399" cy="2262781"/>
          </a:xfrm>
        </p:spPr>
        <p:txBody>
          <a:bodyPr>
            <a:normAutofit/>
          </a:bodyPr>
          <a:lstStyle/>
          <a:p>
            <a:pPr algn="just"/>
            <a:r>
              <a:rPr lang="es-CO" sz="4800" dirty="0">
                <a:latin typeface="Arial" panose="020B0604020202020204" pitchFamily="34" charset="0"/>
                <a:cs typeface="Arial" panose="020B0604020202020204" pitchFamily="34" charset="0"/>
              </a:rPr>
              <a:t>COPASST – COLAB - OTROS</a:t>
            </a:r>
            <a:endParaRPr lang="en-US" sz="4800" dirty="0">
              <a:latin typeface="Arial" panose="020B0604020202020204" pitchFamily="34" charset="0"/>
              <a:cs typeface="Arial" panose="020B0604020202020204" pitchFamily="34" charset="0"/>
            </a:endParaRPr>
          </a:p>
        </p:txBody>
      </p:sp>
      <p:sp>
        <p:nvSpPr>
          <p:cNvPr id="6" name="Subtítulo 2"/>
          <p:cNvSpPr>
            <a:spLocks noGrp="1"/>
          </p:cNvSpPr>
          <p:nvPr>
            <p:ph type="subTitle" idx="1"/>
          </p:nvPr>
        </p:nvSpPr>
        <p:spPr>
          <a:xfrm>
            <a:off x="2589213" y="4777379"/>
            <a:ext cx="8915399" cy="1357414"/>
          </a:xfrm>
        </p:spPr>
        <p:txBody>
          <a:bodyPr>
            <a:normAutofit fontScale="62500" lnSpcReduction="20000"/>
          </a:bodyPr>
          <a:lstStyle/>
          <a:p>
            <a:r>
              <a:rPr lang="es-CO" b="1" dirty="0">
                <a:latin typeface="Arial" panose="020B0604020202020204" pitchFamily="34" charset="0"/>
                <a:cs typeface="Arial" panose="020B0604020202020204" pitchFamily="34" charset="0"/>
              </a:rPr>
              <a:t>ING. ESP. CESAR TORRES LESMES</a:t>
            </a:r>
          </a:p>
          <a:p>
            <a:r>
              <a:rPr lang="es-CO" b="1" dirty="0">
                <a:latin typeface="Arial" panose="020B0604020202020204" pitchFamily="34" charset="0"/>
                <a:cs typeface="Arial" panose="020B0604020202020204" pitchFamily="34" charset="0"/>
              </a:rPr>
              <a:t>DIRECTOR ASESOR HSE - SST</a:t>
            </a:r>
          </a:p>
          <a:p>
            <a:r>
              <a:rPr lang="es-CO" b="1" dirty="0">
                <a:latin typeface="Arial" panose="020B0604020202020204" pitchFamily="34" charset="0"/>
                <a:cs typeface="Arial" panose="020B0604020202020204" pitchFamily="34" charset="0"/>
              </a:rPr>
              <a:t>ESP. SEGURIDAD Y SALUD EN EL TRABAJO</a:t>
            </a:r>
          </a:p>
          <a:p>
            <a:r>
              <a:rPr lang="es-CO" b="1" dirty="0">
                <a:latin typeface="Arial" panose="020B0604020202020204" pitchFamily="34" charset="0"/>
                <a:cs typeface="Arial" panose="020B0604020202020204" pitchFamily="34" charset="0"/>
              </a:rPr>
              <a:t>MAGISTER EN ENERGIAS RENOVABLES Y PROYECTOS ENERGETICOS</a:t>
            </a:r>
          </a:p>
          <a:p>
            <a:r>
              <a:rPr lang="es-CO" b="1" dirty="0">
                <a:latin typeface="Arial" panose="020B0604020202020204" pitchFamily="34" charset="0"/>
                <a:cs typeface="Arial" panose="020B0604020202020204" pitchFamily="34" charset="0"/>
              </a:rPr>
              <a:t>AUDITOR SISTEMAS DE GESTION DE SEGURIDAD VIAL</a:t>
            </a:r>
            <a:endParaRPr lang="en-US" b="1"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8F113DEF-41B8-A449-B008-1E371A6648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4072547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589212" y="416854"/>
            <a:ext cx="8915399" cy="1028341"/>
          </a:xfrm>
        </p:spPr>
        <p:txBody>
          <a:bodyPr>
            <a:normAutofit/>
          </a:bodyPr>
          <a:lstStyle/>
          <a:p>
            <a:r>
              <a:rPr lang="es-CO" dirty="0">
                <a:latin typeface="Arial" panose="020B0604020202020204" pitchFamily="34" charset="0"/>
                <a:cs typeface="Arial" panose="020B0604020202020204" pitchFamily="34" charset="0"/>
              </a:rPr>
              <a:t>COPASST</a:t>
            </a:r>
            <a:endParaRPr lang="en-US"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672340" y="1445195"/>
            <a:ext cx="8915399" cy="1126283"/>
          </a:xfrm>
        </p:spPr>
        <p:txBody>
          <a:bodyPr>
            <a:normAutofit fontScale="85000" lnSpcReduction="10000"/>
          </a:bodyPr>
          <a:lstStyle/>
          <a:p>
            <a:pPr algn="just"/>
            <a:r>
              <a:rPr lang="es-MX" dirty="0">
                <a:latin typeface="Arial" panose="020B0604020202020204" pitchFamily="34" charset="0"/>
                <a:cs typeface="Arial" panose="020B0604020202020204" pitchFamily="34" charset="0"/>
              </a:rPr>
              <a:t>Es el Comité Paritario de Seguridad y Salud en el Trabajo que constituye un medio importante para promocionar la Salud laboral en todos los niveles de la empresa, buscar acuerdos con las directivas y responsables del Sistema de Gestión de Seguridad y Salud en el Trabajo en función del logro de metas y objetivos concretos, divulgar y sustentar prácticas saludables y motivar la adquisición de hábitos seguros.</a:t>
            </a:r>
            <a:endParaRPr lang="en-US" dirty="0">
              <a:latin typeface="Arial" panose="020B0604020202020204" pitchFamily="34" charset="0"/>
              <a:cs typeface="Arial" panose="020B0604020202020204" pitchFamily="34" charset="0"/>
            </a:endParaRPr>
          </a:p>
        </p:txBody>
      </p:sp>
      <p:sp>
        <p:nvSpPr>
          <p:cNvPr id="7" name="Subtítulo 1"/>
          <p:cNvSpPr txBox="1">
            <a:spLocks/>
          </p:cNvSpPr>
          <p:nvPr/>
        </p:nvSpPr>
        <p:spPr>
          <a:xfrm>
            <a:off x="2672340" y="2661624"/>
            <a:ext cx="8915399" cy="3597860"/>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fontAlgn="base"/>
            <a:r>
              <a:rPr lang="es-MX" sz="1500" b="1" dirty="0">
                <a:latin typeface="Arial" panose="020B0604020202020204" pitchFamily="34" charset="0"/>
                <a:cs typeface="Arial" panose="020B0604020202020204" pitchFamily="34" charset="0"/>
              </a:rPr>
              <a:t>Objetivos del COPASST</a:t>
            </a:r>
          </a:p>
          <a:p>
            <a:pPr algn="just" fontAlgn="base"/>
            <a:r>
              <a:rPr lang="es-MX" sz="1500" dirty="0">
                <a:latin typeface="Arial" panose="020B0604020202020204" pitchFamily="34" charset="0"/>
                <a:cs typeface="Arial" panose="020B0604020202020204" pitchFamily="34" charset="0"/>
              </a:rPr>
              <a:t>Velar por el cumplimento del SG-SST implementado en la institución.</a:t>
            </a:r>
          </a:p>
          <a:p>
            <a:pPr algn="just" fontAlgn="base"/>
            <a:r>
              <a:rPr lang="es-MX" sz="1500" dirty="0">
                <a:latin typeface="Arial" panose="020B0604020202020204" pitchFamily="34" charset="0"/>
                <a:cs typeface="Arial" panose="020B0604020202020204" pitchFamily="34" charset="0"/>
              </a:rPr>
              <a:t>Generar una cultura de auto-cuidado y de mejoramiento continuo en la calidad de vida de cada uno de los empleados de la empresa.</a:t>
            </a:r>
          </a:p>
          <a:p>
            <a:pPr algn="just" fontAlgn="base"/>
            <a:r>
              <a:rPr lang="es-MX" sz="1500" dirty="0">
                <a:latin typeface="Arial" panose="020B0604020202020204" pitchFamily="34" charset="0"/>
                <a:cs typeface="Arial" panose="020B0604020202020204" pitchFamily="34" charset="0"/>
              </a:rPr>
              <a:t>Realizar actividades de promoción, prevención, capacitación y entrenamiento a directivos, miembros del comité y empleados en general.</a:t>
            </a:r>
          </a:p>
          <a:p>
            <a:pPr algn="just" fontAlgn="base"/>
            <a:r>
              <a:rPr lang="es-MX" sz="1500" dirty="0">
                <a:latin typeface="Arial" panose="020B0604020202020204" pitchFamily="34" charset="0"/>
                <a:cs typeface="Arial" panose="020B0604020202020204" pitchFamily="34" charset="0"/>
              </a:rPr>
              <a:t>Generar estrategias que permitan la efectiva divulgación y circulación de lecciones aprendidas orientadas al auto mejoramiento.</a:t>
            </a:r>
          </a:p>
          <a:p>
            <a:pPr algn="just" fontAlgn="base"/>
            <a:r>
              <a:rPr lang="es-MX" sz="1500" dirty="0">
                <a:latin typeface="Arial" panose="020B0604020202020204" pitchFamily="34" charset="0"/>
                <a:cs typeface="Arial" panose="020B0604020202020204" pitchFamily="34" charset="0"/>
              </a:rPr>
              <a:t>Participar activamente en la investigación de accidentes e incidentes de trabajo, inspecciones de seguridad y planes de emergencia que permitan la identificación del riesgo, apoyados de una comunicación efectiva y asertiva.</a:t>
            </a:r>
          </a:p>
          <a:p>
            <a:pPr algn="just" fontAlgn="base"/>
            <a:r>
              <a:rPr lang="es-MX" sz="1500" dirty="0">
                <a:latin typeface="Arial" panose="020B0604020202020204" pitchFamily="34" charset="0"/>
                <a:cs typeface="Arial" panose="020B0604020202020204" pitchFamily="34" charset="0"/>
              </a:rPr>
              <a:t>Ser voceros de las inquietudes de los trabajadores respecto a la Seguridad y Salud en el Trabajo -SST</a:t>
            </a:r>
          </a:p>
        </p:txBody>
      </p:sp>
      <p:pic>
        <p:nvPicPr>
          <p:cNvPr id="3" name="Imagen 2" descr="Asamblea Departamental de Santander">
            <a:extLst>
              <a:ext uri="{FF2B5EF4-FFF2-40B4-BE49-F238E27FC236}">
                <a16:creationId xmlns:a16="http://schemas.microsoft.com/office/drawing/2014/main" id="{AF60913D-9595-D385-AA7F-90C49033FD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97205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136363"/>
            <a:ext cx="8915399" cy="1028341"/>
          </a:xfrm>
        </p:spPr>
        <p:txBody>
          <a:bodyPr>
            <a:normAutofit/>
          </a:bodyPr>
          <a:lstStyle/>
          <a:p>
            <a:r>
              <a:rPr lang="es-CO" dirty="0">
                <a:latin typeface="Arial" panose="020B0604020202020204" pitchFamily="34" charset="0"/>
                <a:cs typeface="Arial" panose="020B0604020202020204" pitchFamily="34" charset="0"/>
              </a:rPr>
              <a:t>COLAB</a:t>
            </a:r>
            <a:endParaRPr lang="en-US"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283521"/>
            <a:ext cx="9376756" cy="1126283"/>
          </a:xfrm>
        </p:spPr>
        <p:txBody>
          <a:bodyPr>
            <a:noAutofit/>
          </a:bodyPr>
          <a:lstStyle/>
          <a:p>
            <a:pPr algn="just"/>
            <a:r>
              <a:rPr lang="es-MX" sz="1500" dirty="0">
                <a:latin typeface="Arial" panose="020B0604020202020204" pitchFamily="34" charset="0"/>
                <a:cs typeface="Arial" panose="020B0604020202020204" pitchFamily="34" charset="0"/>
              </a:rPr>
              <a:t>El Comité de Convivencia Laboral tiene por objeto prevenir las conductas de acoso laboral y atenderlas en caso de presentarse. El Comité procurará promover relaciones laborales propicias para la salud mental y el respeto a la dignidad de los empleados de todos los niveles jerárquicos de la EMPRESA, mediante estrategias de promoción, prevención e intervención para la resolución de conflictos, es de esta manera como desarrollará actividades de sensibilización, capacitación y vigilancia periódica.</a:t>
            </a:r>
            <a:endParaRPr lang="en-US" sz="1500" dirty="0">
              <a:latin typeface="Arial" panose="020B0604020202020204" pitchFamily="34" charset="0"/>
              <a:cs typeface="Arial" panose="020B0604020202020204" pitchFamily="34" charset="0"/>
            </a:endParaRPr>
          </a:p>
        </p:txBody>
      </p:sp>
      <p:sp>
        <p:nvSpPr>
          <p:cNvPr id="7" name="Subtítulo 1"/>
          <p:cNvSpPr txBox="1">
            <a:spLocks/>
          </p:cNvSpPr>
          <p:nvPr/>
        </p:nvSpPr>
        <p:spPr>
          <a:xfrm>
            <a:off x="2394066" y="2553558"/>
            <a:ext cx="9268690" cy="4171437"/>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fontAlgn="base"/>
            <a:r>
              <a:rPr lang="es-MX" sz="1200" b="1" dirty="0">
                <a:latin typeface="Arial" panose="020B0604020202020204" pitchFamily="34" charset="0"/>
                <a:cs typeface="Arial" panose="020B0604020202020204" pitchFamily="34" charset="0"/>
              </a:rPr>
              <a:t>Objetivos del COPASST</a:t>
            </a:r>
          </a:p>
          <a:p>
            <a:pPr algn="just" fontAlgn="base"/>
            <a:r>
              <a:rPr lang="es-MX" sz="1400" dirty="0">
                <a:latin typeface="Arial" panose="020B0604020202020204" pitchFamily="34" charset="0"/>
                <a:cs typeface="Arial" panose="020B0604020202020204" pitchFamily="34" charset="0"/>
              </a:rPr>
              <a:t>Recibir y dar trámite a las quejas presentadas en las que se describan situaciones que puedan constituir acoso laboral, así como las pruebas que las soportan.</a:t>
            </a:r>
          </a:p>
          <a:p>
            <a:pPr algn="just" fontAlgn="base"/>
            <a:r>
              <a:rPr lang="es-MX" sz="1400" dirty="0">
                <a:latin typeface="Arial" panose="020B0604020202020204" pitchFamily="34" charset="0"/>
                <a:cs typeface="Arial" panose="020B0604020202020204" pitchFamily="34" charset="0"/>
              </a:rPr>
              <a:t>Examinar de manera confidencial los casos específicos o puntuales en los que se formule queja o reclamo, que pudieran tipificar conductas o circunstancias de acoso laboral, al interior de la empresa.</a:t>
            </a:r>
          </a:p>
          <a:p>
            <a:pPr algn="just" fontAlgn="base"/>
            <a:r>
              <a:rPr lang="es-MX" sz="1400" dirty="0">
                <a:latin typeface="Arial" panose="020B0604020202020204" pitchFamily="34" charset="0"/>
                <a:cs typeface="Arial" panose="020B0604020202020204" pitchFamily="34" charset="0"/>
              </a:rPr>
              <a:t>Escuchar a las partes involucradas de manera individual sobre los hechos que dieron lugar a la queja.</a:t>
            </a:r>
          </a:p>
          <a:p>
            <a:pPr algn="just" fontAlgn="base"/>
            <a:r>
              <a:rPr lang="es-MX" sz="1400" dirty="0">
                <a:latin typeface="Arial" panose="020B0604020202020204" pitchFamily="34" charset="0"/>
                <a:cs typeface="Arial" panose="020B0604020202020204" pitchFamily="34" charset="0"/>
              </a:rPr>
              <a:t>Adelantar reuniones con el fin de crear un espacio de diálogo entre las partes involucradas, promoviendo compromisos mutuos para llegar a una solución efectiva de las controversias.</a:t>
            </a:r>
          </a:p>
          <a:p>
            <a:pPr algn="just" fontAlgn="base"/>
            <a:r>
              <a:rPr lang="es-MX" sz="1400" dirty="0">
                <a:latin typeface="Arial" panose="020B0604020202020204" pitchFamily="34" charset="0"/>
                <a:cs typeface="Arial" panose="020B0604020202020204" pitchFamily="34" charset="0"/>
              </a:rPr>
              <a:t>Formular un plan de mejora concertado entre las partes, para construir, renovar y promover la convivencia laboral, garantizando en todos los casos el principio de la confidencialidad.</a:t>
            </a:r>
          </a:p>
          <a:p>
            <a:pPr algn="just" fontAlgn="base"/>
            <a:r>
              <a:rPr lang="es-MX" sz="1400" dirty="0">
                <a:latin typeface="Arial" panose="020B0604020202020204" pitchFamily="34" charset="0"/>
                <a:cs typeface="Arial" panose="020B0604020202020204" pitchFamily="34" charset="0"/>
              </a:rPr>
              <a:t>Hacer seguimiento a los compromisos adquiridos por las partes involucradas en la queja, verificando su cumplimiento de acuerdo con lo pactado.</a:t>
            </a:r>
          </a:p>
          <a:p>
            <a:pPr algn="just" fontAlgn="base"/>
            <a:r>
              <a:rPr lang="es-MX" sz="1400" dirty="0">
                <a:latin typeface="Arial" panose="020B0604020202020204" pitchFamily="34" charset="0"/>
                <a:cs typeface="Arial" panose="020B0604020202020204" pitchFamily="34" charset="0"/>
              </a:rPr>
              <a:t>En aquellos casos en que no se llegue a un acuerdo entre las partes, no se cumplan las recomendaciones formuladas o la conducta persista, el Comité de Convivencia Laboral, deberá remitir la queja al Ministerio de Trabajo.</a:t>
            </a:r>
          </a:p>
        </p:txBody>
      </p:sp>
      <p:pic>
        <p:nvPicPr>
          <p:cNvPr id="3" name="Imagen 2" descr="Asamblea Departamental de Santander">
            <a:extLst>
              <a:ext uri="{FF2B5EF4-FFF2-40B4-BE49-F238E27FC236}">
                <a16:creationId xmlns:a16="http://schemas.microsoft.com/office/drawing/2014/main" id="{3034CC6F-BDEB-0149-43EB-669B4434B1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45216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448887"/>
            <a:ext cx="9193876" cy="721988"/>
          </a:xfrm>
        </p:spPr>
        <p:txBody>
          <a:bodyPr>
            <a:noAutofit/>
          </a:bodyPr>
          <a:lstStyle/>
          <a:p>
            <a:pPr algn="just"/>
            <a:r>
              <a:rPr lang="es-CO" sz="4000" dirty="0">
                <a:latin typeface="Arial" panose="020B0604020202020204" pitchFamily="34" charset="0"/>
                <a:cs typeface="Arial" panose="020B0604020202020204" pitchFamily="34" charset="0"/>
              </a:rPr>
              <a:t>¿Cómo Reportar un Accidente Laboral?</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465662"/>
            <a:ext cx="9268690" cy="753097"/>
          </a:xfrm>
        </p:spPr>
        <p:txBody>
          <a:bodyPr>
            <a:noAutofit/>
          </a:bodyPr>
          <a:lstStyle/>
          <a:p>
            <a:pPr algn="just"/>
            <a:r>
              <a:rPr lang="es-MX" sz="1600" dirty="0">
                <a:latin typeface="Arial" panose="020B0604020202020204" pitchFamily="34" charset="0"/>
                <a:cs typeface="Arial" panose="020B0604020202020204" pitchFamily="34" charset="0"/>
              </a:rPr>
              <a:t>Del reporte adecuado y oportuno de los accidentes, depende que la ARL brinde la atención requerida y la cobertura de las prestaciones asistenciales y económicas, que se deriven de estos accidentes.</a:t>
            </a:r>
            <a:endParaRPr lang="en-US" sz="1400" dirty="0">
              <a:latin typeface="Arial" panose="020B0604020202020204" pitchFamily="34" charset="0"/>
              <a:cs typeface="Arial" panose="020B0604020202020204" pitchFamily="34" charset="0"/>
            </a:endParaRPr>
          </a:p>
        </p:txBody>
      </p:sp>
      <p:sp>
        <p:nvSpPr>
          <p:cNvPr id="7" name="Subtítulo 1"/>
          <p:cNvSpPr txBox="1">
            <a:spLocks/>
          </p:cNvSpPr>
          <p:nvPr/>
        </p:nvSpPr>
        <p:spPr>
          <a:xfrm>
            <a:off x="2356659" y="2513546"/>
            <a:ext cx="9268690" cy="4171437"/>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fontAlgn="base"/>
            <a:r>
              <a:rPr lang="es-MX" sz="1400" b="1" dirty="0">
                <a:latin typeface="Arial" panose="020B0604020202020204" pitchFamily="34" charset="0"/>
                <a:cs typeface="Arial" panose="020B0604020202020204" pitchFamily="34" charset="0"/>
              </a:rPr>
              <a:t>PASOS</a:t>
            </a:r>
          </a:p>
          <a:p>
            <a:pPr marL="285750" indent="-285750" algn="just" fontAlgn="base">
              <a:buFont typeface="Wingdings" panose="05000000000000000000" pitchFamily="2" charset="2"/>
              <a:buChar char="§"/>
            </a:pPr>
            <a:r>
              <a:rPr lang="es-MX" sz="1400" dirty="0">
                <a:latin typeface="Arial" panose="020B0604020202020204" pitchFamily="34" charset="0"/>
                <a:cs typeface="Arial" panose="020B0604020202020204" pitchFamily="34" charset="0"/>
              </a:rPr>
              <a:t>El trabajador accidentado debe recibir oportunamente la atención necesaria, diríjase a las oficinas de primeros auxilios de la institución o acuda a un brigadista.</a:t>
            </a:r>
          </a:p>
          <a:p>
            <a:pPr marL="285750" indent="-285750" algn="just" fontAlgn="base">
              <a:buFont typeface="Wingdings" panose="05000000000000000000" pitchFamily="2" charset="2"/>
              <a:buChar char="§"/>
            </a:pPr>
            <a:r>
              <a:rPr lang="es-MX" sz="1400" dirty="0">
                <a:latin typeface="Arial" panose="020B0604020202020204" pitchFamily="34" charset="0"/>
                <a:cs typeface="Arial" panose="020B0604020202020204" pitchFamily="34" charset="0"/>
              </a:rPr>
              <a:t>Reporte el evento al jefe inmediato o al encargado, y al área de Seguridad y Salud en el Trabajo dentro de las 24 horas siguientes. Detalle muy bien la información del evento ocurrido. Responda de forma tranquila y veraz las preguntas que se le formularan.</a:t>
            </a:r>
          </a:p>
          <a:p>
            <a:pPr marL="285750" indent="-285750" algn="just" fontAlgn="base">
              <a:buFont typeface="Wingdings" panose="05000000000000000000" pitchFamily="2" charset="2"/>
              <a:buChar char="§"/>
            </a:pPr>
            <a:r>
              <a:rPr lang="es-MX" sz="1400" dirty="0">
                <a:latin typeface="Arial" panose="020B0604020202020204" pitchFamily="34" charset="0"/>
                <a:cs typeface="Arial" panose="020B0604020202020204" pitchFamily="34" charset="0"/>
              </a:rPr>
              <a:t>El Director HSE-SST reportará de forma temporal – vía telefónica – a la ARL POSITIVA: </a:t>
            </a:r>
            <a:r>
              <a:rPr lang="en-US" dirty="0"/>
              <a:t> </a:t>
            </a:r>
            <a:r>
              <a:rPr lang="es-MX" b="0" i="0" dirty="0">
                <a:solidFill>
                  <a:srgbClr val="040C28"/>
                </a:solidFill>
                <a:effectLst/>
                <a:latin typeface="Google Sans"/>
              </a:rPr>
              <a:t>01 8000 111 170 a nivel nacional y 601 3307000 en Bogotá</a:t>
            </a:r>
            <a:r>
              <a:rPr lang="es-MX" sz="1400" dirty="0">
                <a:latin typeface="Arial" panose="020B0604020202020204" pitchFamily="34" charset="0"/>
                <a:cs typeface="Arial" panose="020B0604020202020204" pitchFamily="34" charset="0"/>
              </a:rPr>
              <a:t>. lo sucedido.</a:t>
            </a:r>
          </a:p>
          <a:p>
            <a:pPr marL="285750" indent="-285750" algn="just" fontAlgn="base">
              <a:buFont typeface="Wingdings" panose="05000000000000000000" pitchFamily="2" charset="2"/>
              <a:buChar char="§"/>
            </a:pPr>
            <a:r>
              <a:rPr lang="es-MX" sz="1400" dirty="0">
                <a:latin typeface="Arial" panose="020B0604020202020204" pitchFamily="34" charset="0"/>
                <a:cs typeface="Arial" panose="020B0604020202020204" pitchFamily="34" charset="0"/>
              </a:rPr>
              <a:t>La empresa te pide comunícate a los siguientes contactos:</a:t>
            </a:r>
          </a:p>
          <a:p>
            <a:pPr algn="just" fontAlgn="base"/>
            <a:br>
              <a:rPr lang="es-MX" sz="1400" dirty="0">
                <a:latin typeface="Arial" panose="020B0604020202020204" pitchFamily="34" charset="0"/>
                <a:cs typeface="Arial" panose="020B0604020202020204" pitchFamily="34" charset="0"/>
              </a:rPr>
            </a:br>
            <a:r>
              <a:rPr lang="es-MX" sz="1400" b="1" dirty="0">
                <a:latin typeface="Arial" panose="020B0604020202020204" pitchFamily="34" charset="0"/>
                <a:cs typeface="Arial" panose="020B0604020202020204" pitchFamily="34" charset="0"/>
              </a:rPr>
              <a:t>Nombres y apellidos:</a:t>
            </a:r>
            <a:r>
              <a:rPr lang="es-MX" sz="1400" dirty="0">
                <a:latin typeface="Arial" panose="020B0604020202020204" pitchFamily="34" charset="0"/>
                <a:cs typeface="Arial" panose="020B0604020202020204" pitchFamily="34" charset="0"/>
              </a:rPr>
              <a:t> Ing, César Augusto Torres Lesmes</a:t>
            </a:r>
          </a:p>
          <a:p>
            <a:pPr algn="just" fontAlgn="base"/>
            <a:r>
              <a:rPr lang="es-MX" sz="1400" b="1" dirty="0">
                <a:latin typeface="Arial" panose="020B0604020202020204" pitchFamily="34" charset="0"/>
                <a:cs typeface="Arial" panose="020B0604020202020204" pitchFamily="34" charset="0"/>
              </a:rPr>
              <a:t>Celular:</a:t>
            </a:r>
            <a:r>
              <a:rPr lang="es-MX" sz="1400" dirty="0">
                <a:latin typeface="Arial" panose="020B0604020202020204" pitchFamily="34" charset="0"/>
                <a:cs typeface="Arial" panose="020B0604020202020204" pitchFamily="34" charset="0"/>
              </a:rPr>
              <a:t> 302-2429942</a:t>
            </a:r>
          </a:p>
          <a:p>
            <a:pPr algn="just" fontAlgn="base"/>
            <a:r>
              <a:rPr lang="es-MX" sz="1400" b="1" dirty="0">
                <a:latin typeface="Arial" panose="020B0604020202020204" pitchFamily="34" charset="0"/>
                <a:cs typeface="Arial" panose="020B0604020202020204" pitchFamily="34" charset="0"/>
              </a:rPr>
              <a:t>Correo:</a:t>
            </a:r>
            <a:r>
              <a:rPr lang="es-MX" sz="1400" dirty="0">
                <a:latin typeface="Arial" panose="020B0604020202020204" pitchFamily="34" charset="0"/>
                <a:cs typeface="Arial" panose="020B0604020202020204" pitchFamily="34" charset="0"/>
              </a:rPr>
              <a:t> cesartorr@hotmail.com</a:t>
            </a:r>
          </a:p>
        </p:txBody>
      </p:sp>
      <p:pic>
        <p:nvPicPr>
          <p:cNvPr id="3" name="Imagen 2" descr="Asamblea Departamental de Santander">
            <a:extLst>
              <a:ext uri="{FF2B5EF4-FFF2-40B4-BE49-F238E27FC236}">
                <a16:creationId xmlns:a16="http://schemas.microsoft.com/office/drawing/2014/main" id="{0F28F496-2B9E-5DB1-64EC-F62E7A7FA0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590827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468880" y="781396"/>
            <a:ext cx="9193876" cy="1368145"/>
          </a:xfrm>
        </p:spPr>
        <p:txBody>
          <a:bodyPr>
            <a:noAutofit/>
          </a:bodyPr>
          <a:lstStyle/>
          <a:p>
            <a:pPr algn="just"/>
            <a:r>
              <a:rPr lang="es-CO" sz="4000" dirty="0">
                <a:latin typeface="Arial" panose="020B0604020202020204" pitchFamily="34" charset="0"/>
                <a:cs typeface="Arial" panose="020B0604020202020204" pitchFamily="34" charset="0"/>
              </a:rPr>
              <a:t>¿Cómo Reportar una Enfermedad Laboral?</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2405000"/>
            <a:ext cx="9268690" cy="1674313"/>
          </a:xfrm>
        </p:spPr>
        <p:txBody>
          <a:bodyPr>
            <a:noAutofit/>
          </a:bodyPr>
          <a:lstStyle/>
          <a:p>
            <a:pPr algn="just"/>
            <a:r>
              <a:rPr lang="es-MX" dirty="0">
                <a:latin typeface="Arial" panose="020B0604020202020204" pitchFamily="34" charset="0"/>
                <a:cs typeface="Arial" panose="020B0604020202020204" pitchFamily="34" charset="0"/>
              </a:rPr>
              <a:t>El trabajador debe dirigirse al hospital o clínica adscrita a su EPS, en donde el médico tratante le diagnosticó una posible enfermedad laboral, efectuando la remisión médica a Riesgos Laborales para su evaluación y valoración. La calificación de la enfermedad laboral será determinada, en primera instancia, por el médico tratante que atiende al afiliado.</a:t>
            </a:r>
            <a:endParaRPr lang="en-US" dirty="0">
              <a:latin typeface="Arial" panose="020B0604020202020204" pitchFamily="34" charset="0"/>
              <a:cs typeface="Arial" panose="020B0604020202020204" pitchFamily="34" charset="0"/>
            </a:endParaRPr>
          </a:p>
        </p:txBody>
      </p:sp>
      <p:sp>
        <p:nvSpPr>
          <p:cNvPr id="7" name="Subtítulo 1"/>
          <p:cNvSpPr txBox="1">
            <a:spLocks/>
          </p:cNvSpPr>
          <p:nvPr/>
        </p:nvSpPr>
        <p:spPr>
          <a:xfrm>
            <a:off x="2394066" y="4079313"/>
            <a:ext cx="9268690" cy="1498527"/>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fontAlgn="base"/>
            <a:r>
              <a:rPr lang="es-MX" dirty="0">
                <a:latin typeface="Arial" panose="020B0604020202020204" pitchFamily="34" charset="0"/>
                <a:cs typeface="Arial" panose="020B0604020202020204" pitchFamily="34" charset="0"/>
              </a:rPr>
              <a:t>Luego de diagnosticada, la empresa enviará el Reporte de la Enfermedad Laboral a la Administradora de Riesgos Laborales (ARL) y a la Entidad Promotora de Salud (EPS), en forma simultánea, dentro de los dos (2) días hábiles siguientes al diagnóstico de la enfermedad. La copia de este reporte deberá entregarse al trabajador.</a:t>
            </a:r>
            <a:endParaRPr lang="es-MX" sz="1400"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B5DEA235-7C9F-3643-D96A-50137A5CBF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31294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931025"/>
            <a:ext cx="9193876" cy="777941"/>
          </a:xfrm>
        </p:spPr>
        <p:txBody>
          <a:bodyPr>
            <a:noAutofit/>
          </a:bodyPr>
          <a:lstStyle/>
          <a:p>
            <a:pPr algn="just"/>
            <a:r>
              <a:rPr lang="es-CO" sz="4000" dirty="0">
                <a:latin typeface="Arial" panose="020B0604020202020204" pitchFamily="34" charset="0"/>
                <a:cs typeface="Arial" panose="020B0604020202020204" pitchFamily="34" charset="0"/>
              </a:rPr>
              <a:t>Procesos de formación y entrenamiento</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839734"/>
            <a:ext cx="9268690" cy="1674313"/>
          </a:xfrm>
        </p:spPr>
        <p:txBody>
          <a:bodyPr>
            <a:noAutofit/>
          </a:bodyPr>
          <a:lstStyle/>
          <a:p>
            <a:r>
              <a:rPr lang="es-CO" dirty="0">
                <a:latin typeface="Arial" panose="020B0604020202020204" pitchFamily="34" charset="0"/>
                <a:cs typeface="Arial" panose="020B0604020202020204" pitchFamily="34" charset="0"/>
              </a:rPr>
              <a:t>Ley 9 de 1979</a:t>
            </a:r>
            <a:endParaRPr lang="en-US" dirty="0">
              <a:latin typeface="Arial" panose="020B0604020202020204" pitchFamily="34" charset="0"/>
              <a:cs typeface="Arial" panose="020B0604020202020204" pitchFamily="34" charset="0"/>
            </a:endParaRPr>
          </a:p>
          <a:p>
            <a:r>
              <a:rPr lang="es-CO" dirty="0">
                <a:latin typeface="Arial" panose="020B0604020202020204" pitchFamily="34" charset="0"/>
                <a:cs typeface="Arial" panose="020B0604020202020204" pitchFamily="34" charset="0"/>
              </a:rPr>
              <a:t>Artículo 53 de la Constitución Política de Colombia de 1991.</a:t>
            </a:r>
            <a:endParaRPr lang="en-US" dirty="0">
              <a:latin typeface="Arial" panose="020B0604020202020204" pitchFamily="34" charset="0"/>
              <a:cs typeface="Arial" panose="020B0604020202020204" pitchFamily="34" charset="0"/>
            </a:endParaRPr>
          </a:p>
          <a:p>
            <a:r>
              <a:rPr lang="es-CO" dirty="0">
                <a:latin typeface="Arial" panose="020B0604020202020204" pitchFamily="34" charset="0"/>
                <a:cs typeface="Arial" panose="020B0604020202020204" pitchFamily="34" charset="0"/>
              </a:rPr>
              <a:t>Decreto 1072 de 2015</a:t>
            </a:r>
            <a:endParaRPr lang="en-US" dirty="0">
              <a:latin typeface="Arial" panose="020B0604020202020204" pitchFamily="34" charset="0"/>
              <a:cs typeface="Arial" panose="020B0604020202020204" pitchFamily="34" charset="0"/>
            </a:endParaRPr>
          </a:p>
          <a:p>
            <a:r>
              <a:rPr lang="es-CO" dirty="0">
                <a:latin typeface="Arial" panose="020B0604020202020204" pitchFamily="34" charset="0"/>
                <a:cs typeface="Arial" panose="020B0604020202020204" pitchFamily="34" charset="0"/>
              </a:rPr>
              <a:t>Resolución 0312 de 2019.</a:t>
            </a:r>
            <a:endParaRPr lang="en-US" dirty="0">
              <a:latin typeface="Arial" panose="020B0604020202020204" pitchFamily="34" charset="0"/>
              <a:cs typeface="Arial" panose="020B0604020202020204" pitchFamily="34" charset="0"/>
            </a:endParaRPr>
          </a:p>
        </p:txBody>
      </p:sp>
      <p:sp>
        <p:nvSpPr>
          <p:cNvPr id="7" name="Subtítulo 1"/>
          <p:cNvSpPr txBox="1">
            <a:spLocks/>
          </p:cNvSpPr>
          <p:nvPr/>
        </p:nvSpPr>
        <p:spPr>
          <a:xfrm>
            <a:off x="2394066" y="3514047"/>
            <a:ext cx="9268690" cy="2620746"/>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es-MX" dirty="0">
                <a:latin typeface="Arial" panose="020B0604020202020204" pitchFamily="34" charset="0"/>
                <a:cs typeface="Arial" panose="020B0604020202020204" pitchFamily="34" charset="0"/>
              </a:rPr>
              <a:t>El cronograma de capacitación se establece inicialmente con base en la Identificación de Peligros y Riesgos que se realiza para los campos operativos y el área administrativa. De igual forma la definición de las necesidades de capacitación se da por resultados de los programas implementados, los cuales pueden sugerir entrenamiento o re-entrenamiento del personal en un tema específico. Otra forma de determinar las necesidades de capacitación es por medio de las acciones correctivas sugeridas luego de la ocurrencia de un evento de incidente/accidente, el cual puede llegar a sugerir la profundización en un tema.</a:t>
            </a:r>
            <a:endParaRPr lang="en-US"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10553C21-437D-1586-DC83-E9259D9488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404252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706581"/>
            <a:ext cx="9193876" cy="777941"/>
          </a:xfrm>
        </p:spPr>
        <p:txBody>
          <a:bodyPr>
            <a:noAutofit/>
          </a:bodyPr>
          <a:lstStyle/>
          <a:p>
            <a:pPr algn="just"/>
            <a:r>
              <a:rPr lang="es-CO" sz="4000" dirty="0">
                <a:latin typeface="Arial" panose="020B0604020202020204" pitchFamily="34" charset="0"/>
                <a:cs typeface="Arial" panose="020B0604020202020204" pitchFamily="34" charset="0"/>
              </a:rPr>
              <a:t>Procesos de formación y entrenamiento</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698419"/>
            <a:ext cx="9268690" cy="4777196"/>
          </a:xfrm>
        </p:spPr>
        <p:txBody>
          <a:bodyPr>
            <a:noAutofit/>
          </a:bodyPr>
          <a:lstStyle/>
          <a:p>
            <a:pPr algn="just"/>
            <a:r>
              <a:rPr lang="es-MX" dirty="0">
                <a:latin typeface="Arial" panose="020B0604020202020204" pitchFamily="34" charset="0"/>
                <a:cs typeface="Arial" panose="020B0604020202020204" pitchFamily="34" charset="0"/>
              </a:rPr>
              <a:t>El contenido del programa considerará como mínimo lo siguiente:</a:t>
            </a:r>
            <a:endParaRPr lang="en-US"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 Generalidades de la empresa</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Aspectos de Seguridad, Salud Ocupacional y Ambiente</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Políticas</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Reglamento de Higiene y Seguridad Industrial</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Reglamento Interno de Trabajo</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Vigía de Salud Ocupacional</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Plan de emergencias</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COPASST</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Factores de riesgo inherentes al cargo</a:t>
            </a:r>
            <a:endParaRPr lang="en-US" dirty="0">
              <a:latin typeface="Arial" panose="020B0604020202020204" pitchFamily="34" charset="0"/>
              <a:cs typeface="Arial" panose="020B0604020202020204" pitchFamily="34" charset="0"/>
            </a:endParaRPr>
          </a:p>
          <a:p>
            <a:pPr marL="285750" lvl="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Aspectos e impactos ambientales</a:t>
            </a:r>
            <a:endParaRPr lang="en-US"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36908BA5-3505-4954-73EF-35CE82943B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1646498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706581"/>
            <a:ext cx="9193876" cy="777941"/>
          </a:xfrm>
        </p:spPr>
        <p:txBody>
          <a:bodyPr>
            <a:noAutofit/>
          </a:bodyPr>
          <a:lstStyle/>
          <a:p>
            <a:pPr algn="just"/>
            <a:r>
              <a:rPr lang="es-CO" sz="4000" dirty="0">
                <a:latin typeface="Arial" panose="020B0604020202020204" pitchFamily="34" charset="0"/>
                <a:cs typeface="Arial" panose="020B0604020202020204" pitchFamily="34" charset="0"/>
              </a:rPr>
              <a:t>Riesgos y Peligros</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698419"/>
            <a:ext cx="9268690" cy="4777196"/>
          </a:xfrm>
        </p:spPr>
        <p:txBody>
          <a:bodyPr>
            <a:noAutofit/>
          </a:bodyPr>
          <a:lstStyle/>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diferencia existe entre un peligro y un riesgo?</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¿Por qué Identificar los Riesgos y Peligros?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son tareas Críticas?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son actividades de alto riesgo?</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el análisis de riesgos y peligros?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¿Cuáles son los riesgos y peligros en nuestros puestos de trabajo?</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¿Debo notificar situaciones de riesgo?</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debo hacer en caso de un accidente laboral?</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¿Debo reportar los accidentes laborales?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plazo tengo para reportar un accidente laboral?</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¿Debo cumplir con los estandares de SST?</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un acto y una condición insegura?</a:t>
            </a:r>
          </a:p>
          <a:p>
            <a:pPr marL="285750" indent="-285750"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4760EB8A-B711-5293-5118-9BD4DFF034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1432943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706581"/>
            <a:ext cx="9193876" cy="777941"/>
          </a:xfrm>
        </p:spPr>
        <p:txBody>
          <a:bodyPr>
            <a:noAutofit/>
          </a:bodyPr>
          <a:lstStyle/>
          <a:p>
            <a:pPr algn="just"/>
            <a:r>
              <a:rPr lang="es-CO" sz="4000" dirty="0">
                <a:latin typeface="Arial" panose="020B0604020202020204" pitchFamily="34" charset="0"/>
                <a:cs typeface="Arial" panose="020B0604020202020204" pitchFamily="34" charset="0"/>
              </a:rPr>
              <a:t>Emergencias y Desastres</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394066" y="1698419"/>
            <a:ext cx="9268690" cy="4777196"/>
          </a:xfrm>
        </p:spPr>
        <p:txBody>
          <a:bodyPr>
            <a:noAutofit/>
          </a:bodyPr>
          <a:lstStyle/>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diferencia existe entre una emergencia y un desastre?</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¿Por qué Identificar las amenazas?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la vulnerabilidad empresarial?</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¿Cómo se evalúan las amenas  la vulnerabilidad empresarial?</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el Plan de emergencias y desastres?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el plan de contingencias de la empresa?</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¿Qué es un Brigadistas de emergencias?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¿Cuántas clases de brigadas existen?</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¿Cómo puedo ser brigadista?</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¿Cuáles son las responsabilidades de un brigadista de emergencias?</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¿Cómo saber, cuando debo evacuar las instalaciones de la empresa?</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¿Cómo se cuando debo reiniciar labores después de una emergencia?</a:t>
            </a:r>
          </a:p>
          <a:p>
            <a:pPr marL="285750" indent="-285750"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A115D119-7397-A9D5-1FCC-4227632D38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2389390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10938" y="2177933"/>
            <a:ext cx="9193876" cy="777941"/>
          </a:xfrm>
        </p:spPr>
        <p:txBody>
          <a:bodyPr>
            <a:noAutofit/>
          </a:bodyPr>
          <a:lstStyle/>
          <a:p>
            <a:pPr algn="just"/>
            <a:r>
              <a:rPr lang="es-CO" sz="4000" dirty="0">
                <a:latin typeface="Arial" panose="020B0604020202020204" pitchFamily="34" charset="0"/>
                <a:cs typeface="Arial" panose="020B0604020202020204" pitchFamily="34" charset="0"/>
              </a:rPr>
              <a:t>Sub-programas del SGSST</a:t>
            </a:r>
            <a:endParaRPr lang="en-US" sz="4000" dirty="0">
              <a:latin typeface="Arial" panose="020B0604020202020204" pitchFamily="34" charset="0"/>
              <a:cs typeface="Arial" panose="020B0604020202020204" pitchFamily="34" charset="0"/>
            </a:endParaRPr>
          </a:p>
        </p:txBody>
      </p:sp>
      <p:sp>
        <p:nvSpPr>
          <p:cNvPr id="2" name="Subtítulo 1"/>
          <p:cNvSpPr>
            <a:spLocks noGrp="1"/>
          </p:cNvSpPr>
          <p:nvPr>
            <p:ph type="subTitle" idx="1"/>
          </p:nvPr>
        </p:nvSpPr>
        <p:spPr>
          <a:xfrm>
            <a:off x="2177935" y="3269524"/>
            <a:ext cx="9268690" cy="1709799"/>
          </a:xfrm>
        </p:spPr>
        <p:txBody>
          <a:bodyPr>
            <a:noAutofit/>
          </a:bodyPr>
          <a:lstStyle/>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Medicina Preventiva</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Medicina del Trabajo</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Seguridad Industrial</a:t>
            </a:r>
          </a:p>
          <a:p>
            <a:pPr marL="285750" indent="-285750" algn="just">
              <a:buFont typeface="Wingdings" panose="05000000000000000000" pitchFamily="2" charset="2"/>
              <a:buChar char="§"/>
            </a:pPr>
            <a:r>
              <a:rPr lang="es-MX" dirty="0">
                <a:latin typeface="Arial" panose="020B0604020202020204" pitchFamily="34" charset="0"/>
                <a:cs typeface="Arial" panose="020B0604020202020204" pitchFamily="34" charset="0"/>
              </a:rPr>
              <a:t>Higiene Industrial</a:t>
            </a:r>
          </a:p>
          <a:p>
            <a:pPr marL="285750" indent="-285750" algn="just">
              <a:buFont typeface="Wingdings" panose="05000000000000000000" pitchFamily="2" charset="2"/>
              <a:buChar char="§"/>
            </a:pPr>
            <a:endParaRPr lang="es-MX"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pic>
        <p:nvPicPr>
          <p:cNvPr id="3" name="Imagen 2" descr="Asamblea Departamental de Santander">
            <a:extLst>
              <a:ext uri="{FF2B5EF4-FFF2-40B4-BE49-F238E27FC236}">
                <a16:creationId xmlns:a16="http://schemas.microsoft.com/office/drawing/2014/main" id="{35D72089-BEAC-764D-E627-097175CF18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1403039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2394066" y="706581"/>
            <a:ext cx="9193876" cy="777941"/>
          </a:xfrm>
        </p:spPr>
        <p:txBody>
          <a:bodyPr>
            <a:noAutofit/>
          </a:bodyPr>
          <a:lstStyle/>
          <a:p>
            <a:pPr algn="ctr"/>
            <a:r>
              <a:rPr lang="es-CO" sz="4000" dirty="0">
                <a:latin typeface="Arial" panose="020B0604020202020204" pitchFamily="34" charset="0"/>
                <a:cs typeface="Arial" panose="020B0604020202020204" pitchFamily="34" charset="0"/>
              </a:rPr>
              <a:t>Gracias y Bendiciones</a:t>
            </a:r>
            <a:endParaRPr lang="en-US" sz="4000" dirty="0">
              <a:latin typeface="Arial" panose="020B0604020202020204" pitchFamily="34" charset="0"/>
              <a:cs typeface="Arial" panose="020B0604020202020204" pitchFamily="34" charset="0"/>
            </a:endParaRPr>
          </a:p>
        </p:txBody>
      </p:sp>
      <p:pic>
        <p:nvPicPr>
          <p:cNvPr id="1026" name="Picture 2" descr="Para grabarse a fuego: decir gracias aumenta la felici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178" y="1692276"/>
            <a:ext cx="9664907" cy="507407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Asamblea Departamental de Santander">
            <a:extLst>
              <a:ext uri="{FF2B5EF4-FFF2-40B4-BE49-F238E27FC236}">
                <a16:creationId xmlns:a16="http://schemas.microsoft.com/office/drawing/2014/main" id="{F0597FC1-2575-B6C0-2130-4F2AE6AB8D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4003" y="206282"/>
            <a:ext cx="1536986" cy="754959"/>
          </a:xfrm>
          <a:prstGeom prst="rect">
            <a:avLst/>
          </a:prstGeom>
          <a:noFill/>
        </p:spPr>
      </p:pic>
    </p:spTree>
    <p:extLst>
      <p:ext uri="{BB962C8B-B14F-4D97-AF65-F5344CB8AC3E}">
        <p14:creationId xmlns:p14="http://schemas.microsoft.com/office/powerpoint/2010/main" val="839736560"/>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64</TotalTime>
  <Words>1350</Words>
  <Application>Microsoft Office PowerPoint</Application>
  <PresentationFormat>Panorámica</PresentationFormat>
  <Paragraphs>100</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Espiral</vt:lpstr>
      <vt:lpstr>PROGRAMA DE INDUCCION Y RE-INDUCCION ASAMBLEA DEPARTAMENTAL DE SANTANDER</vt:lpstr>
      <vt:lpstr>POLITICAS EN SST DE LA ORGANIZACION</vt:lpstr>
      <vt:lpstr>Presentación de PowerPoint</vt:lpstr>
      <vt:lpstr>Presentación de PowerPoint</vt:lpstr>
      <vt:lpstr>Presentación de PowerPoint</vt:lpstr>
      <vt:lpstr>Presentación de PowerPoint</vt:lpstr>
      <vt:lpstr>COPASST – COLAB - OTROS</vt:lpstr>
      <vt:lpstr>COPASST</vt:lpstr>
      <vt:lpstr>COLAB</vt:lpstr>
      <vt:lpstr>¿Cómo Reportar un Accidente Laboral?</vt:lpstr>
      <vt:lpstr>¿Cómo Reportar una Enfermedad Laboral?</vt:lpstr>
      <vt:lpstr>Procesos de formación y entrenamiento</vt:lpstr>
      <vt:lpstr>Procesos de formación y entrenamiento</vt:lpstr>
      <vt:lpstr>Riesgos y Peligros</vt:lpstr>
      <vt:lpstr>Emergencias y Desastres</vt:lpstr>
      <vt:lpstr>Sub-programas del SGSST</vt:lpstr>
      <vt:lpstr>Gracias y Bendiciones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 DE INDUCCION Y RE-INDUCCION FRIGORIFICO DE OCAÑA SAS</dc:title>
  <dc:creator>cesar</dc:creator>
  <cp:lastModifiedBy>CESAR AUGUSTO TORRES LESMES cesar.torres@intercontr.com</cp:lastModifiedBy>
  <cp:revision>11</cp:revision>
  <dcterms:created xsi:type="dcterms:W3CDTF">2023-02-03T10:48:19Z</dcterms:created>
  <dcterms:modified xsi:type="dcterms:W3CDTF">2025-01-21T18:05:35Z</dcterms:modified>
</cp:coreProperties>
</file>